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7" r:id="rId4"/>
    <p:sldId id="259" r:id="rId5"/>
    <p:sldId id="260" r:id="rId6"/>
    <p:sldId id="267" r:id="rId7"/>
    <p:sldId id="268" r:id="rId8"/>
    <p:sldId id="269" r:id="rId9"/>
    <p:sldId id="270" r:id="rId10"/>
    <p:sldId id="273" r:id="rId11"/>
    <p:sldId id="271" r:id="rId12"/>
    <p:sldId id="272" r:id="rId13"/>
    <p:sldId id="274" r:id="rId14"/>
    <p:sldId id="279" r:id="rId15"/>
    <p:sldId id="264" r:id="rId16"/>
    <p:sldId id="275" r:id="rId17"/>
    <p:sldId id="276" r:id="rId18"/>
    <p:sldId id="277" r:id="rId19"/>
    <p:sldId id="278" r:id="rId20"/>
    <p:sldId id="265" r:id="rId21"/>
    <p:sldId id="26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5B3AA7-5167-47A6-BE7C-AC51A755DDDB}" v="171" dt="2023-06-28T17:32:04.0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8"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tsab pandey" userId="7dd4c2a37f0c87ef" providerId="LiveId" clId="{047644B0-FDFF-4F48-8E73-F0FB69E8EB3D}"/>
    <pc:docChg chg="modSld">
      <pc:chgData name="utsab pandey" userId="7dd4c2a37f0c87ef" providerId="LiveId" clId="{047644B0-FDFF-4F48-8E73-F0FB69E8EB3D}" dt="2023-06-29T02:41:44.128" v="4" actId="20577"/>
      <pc:docMkLst>
        <pc:docMk/>
      </pc:docMkLst>
      <pc:sldChg chg="modSp mod">
        <pc:chgData name="utsab pandey" userId="7dd4c2a37f0c87ef" providerId="LiveId" clId="{047644B0-FDFF-4F48-8E73-F0FB69E8EB3D}" dt="2023-06-29T02:41:44.128" v="4" actId="20577"/>
        <pc:sldMkLst>
          <pc:docMk/>
          <pc:sldMk cId="3126687800" sldId="266"/>
        </pc:sldMkLst>
        <pc:spChg chg="mod">
          <ac:chgData name="utsab pandey" userId="7dd4c2a37f0c87ef" providerId="LiveId" clId="{047644B0-FDFF-4F48-8E73-F0FB69E8EB3D}" dt="2023-06-29T02:41:44.128" v="4" actId="20577"/>
          <ac:spMkLst>
            <pc:docMk/>
            <pc:sldMk cId="3126687800" sldId="266"/>
            <ac:spMk id="2" creationId="{2FC75FFC-58B0-A3A3-E273-66EDD558FD9F}"/>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g>
</file>

<file path=ppt/media/image5.jp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1371600" y="4323845"/>
            <a:ext cx="6400800" cy="365125"/>
          </a:xfrm>
        </p:spPr>
        <p:txBody>
          <a:bodyPr/>
          <a:lstStyle/>
          <a:p>
            <a:endParaRPr lang="en-MY"/>
          </a:p>
        </p:txBody>
      </p:sp>
      <p:sp>
        <p:nvSpPr>
          <p:cNvPr id="6" name="Slide Number Placeholder 5"/>
          <p:cNvSpPr>
            <a:spLocks noGrp="1"/>
          </p:cNvSpPr>
          <p:nvPr>
            <p:ph type="sldNum" sz="quarter" idx="12"/>
          </p:nvPr>
        </p:nvSpPr>
        <p:spPr>
          <a:xfrm>
            <a:off x="8077200" y="1430866"/>
            <a:ext cx="2743200"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796920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087221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6640744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74673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8883"/>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03163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886706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92711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2301506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0"/>
            <a:ext cx="6991492" cy="36512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813577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50829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1"/>
            <a:ext cx="6991492" cy="36406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327468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23577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C875B1-6BE5-4011-BE28-25A9F2FEA034}" type="datetimeFigureOut">
              <a:rPr lang="en-MY" smtClean="0"/>
              <a:t>29/6/2023</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4590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59506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C875B1-6BE5-4011-BE28-25A9F2FEA034}" type="datetimeFigureOut">
              <a:rPr lang="en-MY" smtClean="0"/>
              <a:t>29/6/2023</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625342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554037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88424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A927F3F-95F9-4E3A-B20E-BE738EC53134}" type="slidenum">
              <a:rPr lang="en-MY" smtClean="0"/>
              <a:t>‹#›</a:t>
            </a:fld>
            <a:endParaRPr lang="en-MY"/>
          </a:p>
        </p:txBody>
      </p:sp>
    </p:spTree>
    <p:extLst>
      <p:ext uri="{BB962C8B-B14F-4D97-AF65-F5344CB8AC3E}">
        <p14:creationId xmlns:p14="http://schemas.microsoft.com/office/powerpoint/2010/main" val="320323101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screenshot, art&#10;&#10;Description automatically generated">
            <a:extLst>
              <a:ext uri="{FF2B5EF4-FFF2-40B4-BE49-F238E27FC236}">
                <a16:creationId xmlns:a16="http://schemas.microsoft.com/office/drawing/2014/main" id="{3C5152A2-C6DB-E59D-749F-2434E2127B5B}"/>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3964" b="13688"/>
          <a:stretch/>
        </p:blipFill>
        <p:spPr>
          <a:xfrm>
            <a:off x="20" y="10"/>
            <a:ext cx="12191980" cy="68579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TextBox 3">
            <a:extLst>
              <a:ext uri="{FF2B5EF4-FFF2-40B4-BE49-F238E27FC236}">
                <a16:creationId xmlns:a16="http://schemas.microsoft.com/office/drawing/2014/main" id="{B3466D4F-2A5A-995C-FECE-CF788C06D47A}"/>
              </a:ext>
            </a:extLst>
          </p:cNvPr>
          <p:cNvSpPr txBox="1"/>
          <p:nvPr/>
        </p:nvSpPr>
        <p:spPr>
          <a:xfrm>
            <a:off x="1047750" y="2936034"/>
            <a:ext cx="9448800" cy="1825096"/>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vert="horz" lIns="91440" tIns="45720" rIns="91440" bIns="45720" rtlCol="0" anchor="b">
            <a:normAutofit/>
          </a:bodyPr>
          <a:lstStyle/>
          <a:p>
            <a:pPr algn="ctr" defTabSz="914400">
              <a:lnSpc>
                <a:spcPct val="90000"/>
              </a:lnSpc>
              <a:spcBef>
                <a:spcPct val="0"/>
              </a:spcBef>
              <a:spcAft>
                <a:spcPts val="600"/>
              </a:spcAft>
            </a:pPr>
            <a:r>
              <a:rPr lang="en-US" sz="6000" i="1" cap="all" dirty="0">
                <a:solidFill>
                  <a:schemeClr val="tx1"/>
                </a:solidFill>
                <a:latin typeface="Algerian" panose="04020705040A02060702" pitchFamily="82" charset="0"/>
                <a:ea typeface="+mj-ea"/>
                <a:cs typeface="+mj-cs"/>
              </a:rPr>
              <a:t>404 error  </a:t>
            </a:r>
          </a:p>
          <a:p>
            <a:pPr algn="r" defTabSz="914400">
              <a:lnSpc>
                <a:spcPct val="90000"/>
              </a:lnSpc>
              <a:spcBef>
                <a:spcPct val="0"/>
              </a:spcBef>
              <a:spcAft>
                <a:spcPts val="600"/>
              </a:spcAft>
            </a:pPr>
            <a:r>
              <a:rPr lang="en-US" sz="3200" cap="all" dirty="0">
                <a:solidFill>
                  <a:schemeClr val="tx1"/>
                </a:solidFill>
                <a:latin typeface="Arabic Typesetting" panose="020F0502020204030204" pitchFamily="66" charset="-78"/>
                <a:ea typeface="+mj-ea"/>
                <a:cs typeface="Arabic Typesetting" panose="020F0502020204030204" pitchFamily="66" charset="-78"/>
              </a:rPr>
              <a:t>Bugs not found</a:t>
            </a:r>
          </a:p>
        </p:txBody>
      </p:sp>
    </p:spTree>
    <p:extLst>
      <p:ext uri="{BB962C8B-B14F-4D97-AF65-F5344CB8AC3E}">
        <p14:creationId xmlns:p14="http://schemas.microsoft.com/office/powerpoint/2010/main" val="71764785"/>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dirty="0"/>
              <a:t>Gallery</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818710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4204996" cy="1293028"/>
          </a:xfrm>
        </p:spPr>
        <p:txBody>
          <a:bodyPr>
            <a:normAutofit fontScale="90000"/>
          </a:bodyPr>
          <a:lstStyle/>
          <a:p>
            <a:pPr algn="ctr"/>
            <a:r>
              <a:rPr lang="en-US" spc="600" dirty="0"/>
              <a:t>Show recent notices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2" cy="6538393"/>
          </a:xfrm>
          <a:prstGeom prst="rect">
            <a:avLst/>
          </a:prstGeom>
        </p:spPr>
      </p:pic>
    </p:spTree>
    <p:extLst>
      <p:ext uri="{BB962C8B-B14F-4D97-AF65-F5344CB8AC3E}">
        <p14:creationId xmlns:p14="http://schemas.microsoft.com/office/powerpoint/2010/main" val="374160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3853543" cy="1293028"/>
          </a:xfrm>
        </p:spPr>
        <p:txBody>
          <a:bodyPr>
            <a:normAutofit fontScale="90000"/>
          </a:bodyPr>
          <a:lstStyle/>
          <a:p>
            <a:pPr algn="ctr"/>
            <a:r>
              <a:rPr lang="en-US" spc="600" dirty="0"/>
              <a:t>Info about events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1" cy="6538393"/>
          </a:xfrm>
          <a:prstGeom prst="rect">
            <a:avLst/>
          </a:prstGeom>
        </p:spPr>
      </p:pic>
    </p:spTree>
    <p:extLst>
      <p:ext uri="{BB962C8B-B14F-4D97-AF65-F5344CB8AC3E}">
        <p14:creationId xmlns:p14="http://schemas.microsoft.com/office/powerpoint/2010/main" val="1425874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0" y="0"/>
            <a:ext cx="4849091" cy="1293028"/>
          </a:xfrm>
        </p:spPr>
        <p:txBody>
          <a:bodyPr/>
          <a:lstStyle/>
          <a:p>
            <a:pPr algn="ctr"/>
            <a:r>
              <a:rPr lang="en-US" dirty="0"/>
              <a:t>performance</a:t>
            </a:r>
          </a:p>
        </p:txBody>
      </p:sp>
      <p:sp>
        <p:nvSpPr>
          <p:cNvPr id="4" name="Content Placeholder 3">
            <a:extLst>
              <a:ext uri="{FF2B5EF4-FFF2-40B4-BE49-F238E27FC236}">
                <a16:creationId xmlns:a16="http://schemas.microsoft.com/office/drawing/2014/main" id="{506782EB-32A1-1827-2D80-2090E0334634}"/>
              </a:ext>
            </a:extLst>
          </p:cNvPr>
          <p:cNvSpPr>
            <a:spLocks noGrp="1"/>
          </p:cNvSpPr>
          <p:nvPr>
            <p:ph idx="1"/>
          </p:nvPr>
        </p:nvSpPr>
        <p:spPr>
          <a:xfrm>
            <a:off x="325582" y="2428033"/>
            <a:ext cx="3396674" cy="2892112"/>
          </a:xfrm>
        </p:spPr>
        <p:txBody>
          <a:bodyPr>
            <a:normAutofit/>
          </a:bodyPr>
          <a:lstStyle/>
          <a:p>
            <a:r>
              <a:rPr lang="en-US" dirty="0"/>
              <a:t>Performance is the crucial part of a website.</a:t>
            </a:r>
          </a:p>
          <a:p>
            <a:r>
              <a:rPr lang="en-US" dirty="0"/>
              <a:t>Lighthouse report on performance .</a:t>
            </a:r>
          </a:p>
        </p:txBody>
      </p:sp>
      <p:pic>
        <p:nvPicPr>
          <p:cNvPr id="5" name="Picture 4" descr="A screenshot of a computer&#10;&#10;Description automatically generated with low confidence">
            <a:extLst>
              <a:ext uri="{FF2B5EF4-FFF2-40B4-BE49-F238E27FC236}">
                <a16:creationId xmlns:a16="http://schemas.microsoft.com/office/drawing/2014/main" id="{7C889F3C-747A-7F35-2F7D-9BB07DB672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1263" y="180108"/>
            <a:ext cx="7125155" cy="64977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62692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 y="0"/>
            <a:ext cx="12269755" cy="1293028"/>
          </a:xfrm>
        </p:spPr>
        <p:txBody>
          <a:bodyPr/>
          <a:lstStyle/>
          <a:p>
            <a:pPr algn="ctr"/>
            <a:r>
              <a:rPr lang="en-US" dirty="0"/>
              <a:t>Search engine optimization</a:t>
            </a:r>
          </a:p>
        </p:txBody>
      </p:sp>
      <p:sp>
        <p:nvSpPr>
          <p:cNvPr id="4" name="Content Placeholder 3">
            <a:extLst>
              <a:ext uri="{FF2B5EF4-FFF2-40B4-BE49-F238E27FC236}">
                <a16:creationId xmlns:a16="http://schemas.microsoft.com/office/drawing/2014/main" id="{506782EB-32A1-1827-2D80-2090E0334634}"/>
              </a:ext>
            </a:extLst>
          </p:cNvPr>
          <p:cNvSpPr>
            <a:spLocks noGrp="1"/>
          </p:cNvSpPr>
          <p:nvPr>
            <p:ph idx="1"/>
          </p:nvPr>
        </p:nvSpPr>
        <p:spPr>
          <a:xfrm>
            <a:off x="685799" y="5374433"/>
            <a:ext cx="6522433" cy="844252"/>
          </a:xfrm>
        </p:spPr>
        <p:txBody>
          <a:bodyPr/>
          <a:lstStyle/>
          <a:p>
            <a:r>
              <a:rPr lang="en-US" dirty="0"/>
              <a:t>Seo is the crucial part of modern websites.</a:t>
            </a:r>
          </a:p>
        </p:txBody>
      </p:sp>
      <p:pic>
        <p:nvPicPr>
          <p:cNvPr id="6" name="Picture 5">
            <a:extLst>
              <a:ext uri="{FF2B5EF4-FFF2-40B4-BE49-F238E27FC236}">
                <a16:creationId xmlns:a16="http://schemas.microsoft.com/office/drawing/2014/main" id="{49807AF6-53D6-5FF9-154F-E82D03CD24C6}"/>
              </a:ext>
            </a:extLst>
          </p:cNvPr>
          <p:cNvPicPr>
            <a:picLocks noChangeAspect="1"/>
          </p:cNvPicPr>
          <p:nvPr/>
        </p:nvPicPr>
        <p:blipFill>
          <a:blip r:embed="rId2"/>
          <a:stretch>
            <a:fillRect/>
          </a:stretch>
        </p:blipFill>
        <p:spPr>
          <a:xfrm>
            <a:off x="923925" y="1558348"/>
            <a:ext cx="4933950" cy="25812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B0F7DD93-C9CF-1155-ADEF-D152E45E1CC1}"/>
              </a:ext>
            </a:extLst>
          </p:cNvPr>
          <p:cNvPicPr>
            <a:picLocks noChangeAspect="1"/>
          </p:cNvPicPr>
          <p:nvPr/>
        </p:nvPicPr>
        <p:blipFill>
          <a:blip r:embed="rId3"/>
          <a:stretch>
            <a:fillRect/>
          </a:stretch>
        </p:blipFill>
        <p:spPr>
          <a:xfrm>
            <a:off x="7828384" y="1558348"/>
            <a:ext cx="3910363" cy="50193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18767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5" name="Content Placeholder 4">
            <a:extLst>
              <a:ext uri="{FF2B5EF4-FFF2-40B4-BE49-F238E27FC236}">
                <a16:creationId xmlns:a16="http://schemas.microsoft.com/office/drawing/2014/main" id="{C687B568-2AE9-7C93-FDB3-4128EF056B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8664" y="1080941"/>
            <a:ext cx="2745002" cy="5556957"/>
          </a:xfrm>
        </p:spPr>
      </p:pic>
      <p:pic>
        <p:nvPicPr>
          <p:cNvPr id="6" name="Content Placeholder 4">
            <a:extLst>
              <a:ext uri="{FF2B5EF4-FFF2-40B4-BE49-F238E27FC236}">
                <a16:creationId xmlns:a16="http://schemas.microsoft.com/office/drawing/2014/main" id="{A6510390-B8C7-B315-A9EB-524C896CBF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90779" y="1080940"/>
            <a:ext cx="2742110" cy="5556957"/>
          </a:xfrm>
          <a:prstGeom prst="rect">
            <a:avLst/>
          </a:prstGeom>
        </p:spPr>
      </p:pic>
      <p:pic>
        <p:nvPicPr>
          <p:cNvPr id="7" name="Content Placeholder 4">
            <a:extLst>
              <a:ext uri="{FF2B5EF4-FFF2-40B4-BE49-F238E27FC236}">
                <a16:creationId xmlns:a16="http://schemas.microsoft.com/office/drawing/2014/main" id="{CB84ADEC-F69B-29C3-05F7-123E46186FC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59374" y="1080942"/>
            <a:ext cx="2745002" cy="5556955"/>
          </a:xfrm>
          <a:prstGeom prst="rect">
            <a:avLst/>
          </a:prstGeom>
        </p:spPr>
      </p:pic>
    </p:spTree>
    <p:extLst>
      <p:ext uri="{BB962C8B-B14F-4D97-AF65-F5344CB8AC3E}">
        <p14:creationId xmlns:p14="http://schemas.microsoft.com/office/powerpoint/2010/main" val="3240128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9" name="Content Placeholder 8">
            <a:extLst>
              <a:ext uri="{FF2B5EF4-FFF2-40B4-BE49-F238E27FC236}">
                <a16:creationId xmlns:a16="http://schemas.microsoft.com/office/drawing/2014/main" id="{F02B6067-1861-6852-E8B6-E20204C665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9320" y="987246"/>
            <a:ext cx="4541091" cy="5630409"/>
          </a:xfrm>
        </p:spPr>
      </p:pic>
      <p:pic>
        <p:nvPicPr>
          <p:cNvPr id="10" name="Content Placeholder 8">
            <a:extLst>
              <a:ext uri="{FF2B5EF4-FFF2-40B4-BE49-F238E27FC236}">
                <a16:creationId xmlns:a16="http://schemas.microsoft.com/office/drawing/2014/main" id="{FFA73809-C1CD-23B0-DBBA-0AADAA4396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02030" y="987246"/>
            <a:ext cx="4538862" cy="5630409"/>
          </a:xfrm>
          <a:prstGeom prst="rect">
            <a:avLst/>
          </a:prstGeom>
        </p:spPr>
      </p:pic>
    </p:spTree>
    <p:extLst>
      <p:ext uri="{BB962C8B-B14F-4D97-AF65-F5344CB8AC3E}">
        <p14:creationId xmlns:p14="http://schemas.microsoft.com/office/powerpoint/2010/main" val="10788637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6" name="Content Placeholder 5">
            <a:extLst>
              <a:ext uri="{FF2B5EF4-FFF2-40B4-BE49-F238E27FC236}">
                <a16:creationId xmlns:a16="http://schemas.microsoft.com/office/drawing/2014/main" id="{EBD246B3-82BF-7EAD-C10E-1082B83533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1290" y="904747"/>
            <a:ext cx="9909420" cy="5691996"/>
          </a:xfrm>
        </p:spPr>
      </p:pic>
    </p:spTree>
    <p:extLst>
      <p:ext uri="{BB962C8B-B14F-4D97-AF65-F5344CB8AC3E}">
        <p14:creationId xmlns:p14="http://schemas.microsoft.com/office/powerpoint/2010/main" val="22616053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729083"/>
            <a:ext cx="12512351" cy="1293028"/>
          </a:xfrm>
        </p:spPr>
        <p:txBody>
          <a:bodyPr/>
          <a:lstStyle/>
          <a:p>
            <a:pPr algn="ctr"/>
            <a:r>
              <a:rPr lang="en-US" u="sng" spc="600" dirty="0"/>
              <a:t>Technologies used:</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p:txBody>
          <a:bodyPr/>
          <a:lstStyle/>
          <a:p>
            <a:pPr>
              <a:buFont typeface="Wingdings" panose="05000000000000000000" pitchFamily="2" charset="2"/>
              <a:buChar char="Ø"/>
            </a:pPr>
            <a:r>
              <a:rPr lang="en-US" dirty="0"/>
              <a:t>  Next.js / React.js </a:t>
            </a:r>
            <a:r>
              <a:rPr lang="en-US" sz="2000" dirty="0"/>
              <a:t>– web frameworks</a:t>
            </a:r>
          </a:p>
          <a:p>
            <a:pPr>
              <a:buFont typeface="Wingdings" panose="05000000000000000000" pitchFamily="2" charset="2"/>
              <a:buChar char="Ø"/>
            </a:pPr>
            <a:r>
              <a:rPr lang="en-US" dirty="0"/>
              <a:t>  Tailwind CSS </a:t>
            </a:r>
            <a:r>
              <a:rPr lang="en-US" sz="2000" dirty="0"/>
              <a:t>– styling website</a:t>
            </a:r>
          </a:p>
          <a:p>
            <a:pPr>
              <a:buFont typeface="Wingdings" panose="05000000000000000000" pitchFamily="2" charset="2"/>
              <a:buChar char="Ø"/>
            </a:pPr>
            <a:r>
              <a:rPr lang="en-US" sz="2000" dirty="0"/>
              <a:t>   </a:t>
            </a:r>
            <a:r>
              <a:rPr lang="en-US" sz="2000" dirty="0" err="1"/>
              <a:t>Emailjs</a:t>
            </a:r>
            <a:r>
              <a:rPr lang="en-US" sz="2000" dirty="0"/>
              <a:t> – sending and receiving emails / messages</a:t>
            </a:r>
            <a:endParaRPr lang="en-US" dirty="0"/>
          </a:p>
        </p:txBody>
      </p:sp>
      <p:pic>
        <p:nvPicPr>
          <p:cNvPr id="1030" name="Picture 6">
            <a:extLst>
              <a:ext uri="{FF2B5EF4-FFF2-40B4-BE49-F238E27FC236}">
                <a16:creationId xmlns:a16="http://schemas.microsoft.com/office/drawing/2014/main" id="{724F9787-A2E8-B157-B2F3-6D1456D7D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850709"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6" descr="React Logo PNG Transparent &amp; SVG Vector - Freebie Supply">
            <a:extLst>
              <a:ext uri="{FF2B5EF4-FFF2-40B4-BE49-F238E27FC236}">
                <a16:creationId xmlns:a16="http://schemas.microsoft.com/office/drawing/2014/main" id="{67CA72A0-CA1B-7D6F-2951-4B14B73E6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7387"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15BC4C87-4858-B64F-86FD-B790EBD0E3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1875" r="21875"/>
          <a:stretch/>
        </p:blipFill>
        <p:spPr bwMode="auto">
          <a:xfrm>
            <a:off x="3824065"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C40D9020-D6FB-2871-E755-39858EC2E8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650" r="16650"/>
          <a:stretch/>
        </p:blipFill>
        <p:spPr bwMode="auto">
          <a:xfrm>
            <a:off x="5310743"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6724632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1948605"/>
            <a:ext cx="12512351" cy="1293028"/>
          </a:xfrm>
        </p:spPr>
        <p:txBody>
          <a:bodyPr>
            <a:normAutofit fontScale="90000"/>
          </a:bodyPr>
          <a:lstStyle/>
          <a:p>
            <a:pPr algn="ctr"/>
            <a:r>
              <a:rPr lang="en-US" u="sng" spc="600" dirty="0"/>
              <a:t>Live</a:t>
            </a:r>
            <a:br>
              <a:rPr lang="en-US" u="sng" spc="600" dirty="0"/>
            </a:br>
            <a:r>
              <a:rPr lang="en-US" u="sng" spc="600" dirty="0"/>
              <a:t>website </a:t>
            </a:r>
            <a:br>
              <a:rPr lang="en-US" u="sng" spc="600" dirty="0"/>
            </a:br>
            <a:r>
              <a:rPr lang="en-US" u="sng" spc="600" dirty="0"/>
              <a:t>demonstration</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a:xfrm>
            <a:off x="685800" y="2194560"/>
            <a:ext cx="1264298" cy="4024125"/>
          </a:xfrm>
        </p:spPr>
        <p:txBody>
          <a:bodyPr/>
          <a:lstStyle/>
          <a:p>
            <a:pPr marL="0" indent="0">
              <a:buNone/>
            </a:pPr>
            <a:endParaRPr lang="en-US" dirty="0"/>
          </a:p>
        </p:txBody>
      </p:sp>
    </p:spTree>
    <p:extLst>
      <p:ext uri="{BB962C8B-B14F-4D97-AF65-F5344CB8AC3E}">
        <p14:creationId xmlns:p14="http://schemas.microsoft.com/office/powerpoint/2010/main" val="2143615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59C4E-BD90-5C62-A82A-0F76A478C829}"/>
              </a:ext>
            </a:extLst>
          </p:cNvPr>
          <p:cNvSpPr>
            <a:spLocks noGrp="1"/>
          </p:cNvSpPr>
          <p:nvPr>
            <p:ph type="title"/>
          </p:nvPr>
        </p:nvSpPr>
        <p:spPr>
          <a:xfrm>
            <a:off x="-1" y="226143"/>
            <a:ext cx="12300155" cy="1101214"/>
          </a:xfrm>
        </p:spPr>
        <p:txBody>
          <a:bodyPr/>
          <a:lstStyle/>
          <a:p>
            <a:pPr algn="ctr"/>
            <a:r>
              <a:rPr lang="en-US" spc="600" dirty="0"/>
              <a:t>Team members</a:t>
            </a:r>
            <a:endParaRPr lang="en-MY" spc="600" dirty="0"/>
          </a:p>
        </p:txBody>
      </p:sp>
      <p:sp>
        <p:nvSpPr>
          <p:cNvPr id="5" name="TextBox 4">
            <a:extLst>
              <a:ext uri="{FF2B5EF4-FFF2-40B4-BE49-F238E27FC236}">
                <a16:creationId xmlns:a16="http://schemas.microsoft.com/office/drawing/2014/main" id="{190AF32A-2875-8027-E6A2-B793F055C5E7}"/>
              </a:ext>
            </a:extLst>
          </p:cNvPr>
          <p:cNvSpPr txBox="1"/>
          <p:nvPr/>
        </p:nvSpPr>
        <p:spPr>
          <a:xfrm>
            <a:off x="4897493" y="4859278"/>
            <a:ext cx="2335161"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Tilak Thapa </a:t>
            </a:r>
            <a:r>
              <a:rPr lang="en-MY" sz="1600" i="1" dirty="0"/>
              <a:t>(</a:t>
            </a:r>
            <a:r>
              <a:rPr lang="en-MY" sz="1600" i="1" dirty="0" err="1"/>
              <a:t>jrTilak</a:t>
            </a:r>
            <a:r>
              <a:rPr lang="en-MY" sz="1600" i="1" dirty="0"/>
              <a:t>)</a:t>
            </a:r>
            <a:endParaRPr lang="en-MY" i="1" dirty="0"/>
          </a:p>
        </p:txBody>
      </p:sp>
      <p:pic>
        <p:nvPicPr>
          <p:cNvPr id="10" name="Picture 9" descr="A person standing next to a tree&#10;&#10;Description automatically generated with medium confidence">
            <a:extLst>
              <a:ext uri="{FF2B5EF4-FFF2-40B4-BE49-F238E27FC236}">
                <a16:creationId xmlns:a16="http://schemas.microsoft.com/office/drawing/2014/main" id="{7C8EE82F-9678-33F2-6641-401A41EFFE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0321" y="1501362"/>
            <a:ext cx="2851357" cy="2851355"/>
          </a:xfrm>
          <a:prstGeom prst="ellipse">
            <a:avLst/>
          </a:prstGeom>
          <a:ln w="38100">
            <a:solidFill>
              <a:schemeClr val="tx1"/>
            </a:solidFill>
          </a:ln>
          <a:effectLst/>
        </p:spPr>
      </p:pic>
      <p:sp>
        <p:nvSpPr>
          <p:cNvPr id="23" name="TextBox 22">
            <a:extLst>
              <a:ext uri="{FF2B5EF4-FFF2-40B4-BE49-F238E27FC236}">
                <a16:creationId xmlns:a16="http://schemas.microsoft.com/office/drawing/2014/main" id="{10AE913E-90AC-C312-8B6A-C048727EFBA0}"/>
              </a:ext>
            </a:extLst>
          </p:cNvPr>
          <p:cNvSpPr txBox="1"/>
          <p:nvPr/>
        </p:nvSpPr>
        <p:spPr>
          <a:xfrm>
            <a:off x="4907324" y="5233525"/>
            <a:ext cx="233516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[Coder/Designer]</a:t>
            </a:r>
            <a:endParaRPr lang="en-MY" sz="1400" i="1" dirty="0"/>
          </a:p>
        </p:txBody>
      </p:sp>
      <p:sp>
        <p:nvSpPr>
          <p:cNvPr id="24" name="TextBox 23">
            <a:extLst>
              <a:ext uri="{FF2B5EF4-FFF2-40B4-BE49-F238E27FC236}">
                <a16:creationId xmlns:a16="http://schemas.microsoft.com/office/drawing/2014/main" id="{2F599208-758F-6BE9-6954-CA36B815F41C}"/>
              </a:ext>
            </a:extLst>
          </p:cNvPr>
          <p:cNvSpPr txBox="1"/>
          <p:nvPr/>
        </p:nvSpPr>
        <p:spPr>
          <a:xfrm>
            <a:off x="941030" y="4859278"/>
            <a:ext cx="2718622"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Anurag </a:t>
            </a:r>
            <a:r>
              <a:rPr lang="en-US" dirty="0" err="1"/>
              <a:t>Dahal</a:t>
            </a:r>
            <a:r>
              <a:rPr lang="en-US" dirty="0"/>
              <a:t> (blaze)</a:t>
            </a:r>
            <a:endParaRPr lang="en-MY" i="1" dirty="0"/>
          </a:p>
        </p:txBody>
      </p:sp>
      <p:pic>
        <p:nvPicPr>
          <p:cNvPr id="25" name="Picture 24">
            <a:extLst>
              <a:ext uri="{FF2B5EF4-FFF2-40B4-BE49-F238E27FC236}">
                <a16:creationId xmlns:a16="http://schemas.microsoft.com/office/drawing/2014/main" id="{0192C3CF-5EA9-C72E-8D47-B03138BD93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8295" y="1575306"/>
            <a:ext cx="2851357" cy="2851355"/>
          </a:xfrm>
          <a:prstGeom prst="ellipse">
            <a:avLst/>
          </a:prstGeom>
          <a:ln w="38100">
            <a:solidFill>
              <a:schemeClr val="tx1"/>
            </a:solidFill>
          </a:ln>
          <a:effectLst/>
        </p:spPr>
      </p:pic>
      <p:sp>
        <p:nvSpPr>
          <p:cNvPr id="26" name="TextBox 25">
            <a:extLst>
              <a:ext uri="{FF2B5EF4-FFF2-40B4-BE49-F238E27FC236}">
                <a16:creationId xmlns:a16="http://schemas.microsoft.com/office/drawing/2014/main" id="{B64C1ACD-E968-26BC-78E6-D9770C14B412}"/>
              </a:ext>
            </a:extLst>
          </p:cNvPr>
          <p:cNvSpPr txBox="1"/>
          <p:nvPr/>
        </p:nvSpPr>
        <p:spPr>
          <a:xfrm>
            <a:off x="941029" y="5233525"/>
            <a:ext cx="270879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[Quality Tester/Assistant]</a:t>
            </a:r>
            <a:endParaRPr lang="en-MY" sz="1400" i="1" dirty="0"/>
          </a:p>
        </p:txBody>
      </p:sp>
      <p:sp>
        <p:nvSpPr>
          <p:cNvPr id="27" name="TextBox 26">
            <a:extLst>
              <a:ext uri="{FF2B5EF4-FFF2-40B4-BE49-F238E27FC236}">
                <a16:creationId xmlns:a16="http://schemas.microsoft.com/office/drawing/2014/main" id="{81303BF5-EF84-1751-73F3-43E8E6D0971D}"/>
              </a:ext>
            </a:extLst>
          </p:cNvPr>
          <p:cNvSpPr txBox="1"/>
          <p:nvPr/>
        </p:nvSpPr>
        <p:spPr>
          <a:xfrm>
            <a:off x="8730194" y="4859278"/>
            <a:ext cx="3340508"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Utsab Pandey (</a:t>
            </a:r>
            <a:r>
              <a:rPr lang="en-US" dirty="0" err="1"/>
              <a:t>kaleUtsab</a:t>
            </a:r>
            <a:r>
              <a:rPr lang="en-US" dirty="0"/>
              <a:t>)</a:t>
            </a:r>
            <a:endParaRPr lang="en-MY" i="1" dirty="0"/>
          </a:p>
        </p:txBody>
      </p:sp>
      <p:pic>
        <p:nvPicPr>
          <p:cNvPr id="28" name="Picture 27">
            <a:extLst>
              <a:ext uri="{FF2B5EF4-FFF2-40B4-BE49-F238E27FC236}">
                <a16:creationId xmlns:a16="http://schemas.microsoft.com/office/drawing/2014/main" id="{9573D9A8-DFEC-02F6-9BB8-EFB80ADC5FBA}"/>
              </a:ext>
            </a:extLst>
          </p:cNvPr>
          <p:cNvPicPr>
            <a:picLocks noChangeAspect="1"/>
          </p:cNvPicPr>
          <p:nvPr/>
        </p:nvPicPr>
        <p:blipFill>
          <a:blip r:embed="rId4">
            <a:extLst>
              <a:ext uri="{28A0092B-C50C-407E-A947-70E740481C1C}">
                <a14:useLocalDpi xmlns:a14="http://schemas.microsoft.com/office/drawing/2010/main" val="0"/>
              </a:ext>
            </a:extLst>
          </a:blip>
          <a:srcRect l="40" r="40"/>
          <a:stretch/>
        </p:blipFill>
        <p:spPr>
          <a:xfrm>
            <a:off x="8905318" y="1501363"/>
            <a:ext cx="2851357" cy="2851355"/>
          </a:xfrm>
          <a:prstGeom prst="ellipse">
            <a:avLst/>
          </a:prstGeom>
          <a:ln w="38100">
            <a:solidFill>
              <a:schemeClr val="tx1"/>
            </a:solidFill>
          </a:ln>
          <a:effectLst/>
        </p:spPr>
      </p:pic>
      <p:sp>
        <p:nvSpPr>
          <p:cNvPr id="29" name="TextBox 28">
            <a:extLst>
              <a:ext uri="{FF2B5EF4-FFF2-40B4-BE49-F238E27FC236}">
                <a16:creationId xmlns:a16="http://schemas.microsoft.com/office/drawing/2014/main" id="{F4C1123B-4E47-02CD-D891-840F2DFB9285}"/>
              </a:ext>
            </a:extLst>
          </p:cNvPr>
          <p:cNvSpPr txBox="1"/>
          <p:nvPr/>
        </p:nvSpPr>
        <p:spPr>
          <a:xfrm>
            <a:off x="8720363" y="5228610"/>
            <a:ext cx="3350339"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[Data Miner /Designer]</a:t>
            </a:r>
            <a:endParaRPr lang="en-MY" sz="1400" i="1" dirty="0"/>
          </a:p>
        </p:txBody>
      </p:sp>
    </p:spTree>
    <p:extLst>
      <p:ext uri="{BB962C8B-B14F-4D97-AF65-F5344CB8AC3E}">
        <p14:creationId xmlns:p14="http://schemas.microsoft.com/office/powerpoint/2010/main" val="3557028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2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edge">
                                      <p:cBhvr>
                                        <p:cTn id="23" dur="1250"/>
                                        <p:tgtEl>
                                          <p:spTgt spid="10"/>
                                        </p:tgtEl>
                                      </p:cBhvr>
                                    </p:animEffect>
                                  </p:childTnLst>
                                </p:cTn>
                              </p:par>
                              <p:par>
                                <p:cTn id="24" presetID="37" presetClass="entr" presetSubtype="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900" decel="100000" fill="hold"/>
                                        <p:tgtEl>
                                          <p:spTgt spid="5"/>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30" presetID="37"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900" decel="100000" fill="hold"/>
                                        <p:tgtEl>
                                          <p:spTgt spid="23"/>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36" presetID="20" presetClass="entr" presetSubtype="0" fill="hold"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wedge">
                                      <p:cBhvr>
                                        <p:cTn id="38" dur="1750"/>
                                        <p:tgtEl>
                                          <p:spTgt spid="25"/>
                                        </p:tgtEl>
                                      </p:cBhvr>
                                    </p:animEffect>
                                  </p:childTnLst>
                                </p:cTn>
                              </p:par>
                              <p:par>
                                <p:cTn id="39" presetID="37"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1000"/>
                                        <p:tgtEl>
                                          <p:spTgt spid="26"/>
                                        </p:tgtEl>
                                      </p:cBhvr>
                                    </p:animEffect>
                                    <p:anim calcmode="lin" valueType="num">
                                      <p:cBhvr>
                                        <p:cTn id="42" dur="1000" fill="hold"/>
                                        <p:tgtEl>
                                          <p:spTgt spid="26"/>
                                        </p:tgtEl>
                                        <p:attrNameLst>
                                          <p:attrName>ppt_x</p:attrName>
                                        </p:attrNameLst>
                                      </p:cBhvr>
                                      <p:tavLst>
                                        <p:tav tm="0">
                                          <p:val>
                                            <p:strVal val="#ppt_x"/>
                                          </p:val>
                                        </p:tav>
                                        <p:tav tm="100000">
                                          <p:val>
                                            <p:strVal val="#ppt_x"/>
                                          </p:val>
                                        </p:tav>
                                      </p:tavLst>
                                    </p:anim>
                                    <p:anim calcmode="lin" valueType="num">
                                      <p:cBhvr>
                                        <p:cTn id="43" dur="900" decel="100000" fill="hold"/>
                                        <p:tgtEl>
                                          <p:spTgt spid="26"/>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900" decel="100000" fill="hold"/>
                                        <p:tgtEl>
                                          <p:spTgt spid="24"/>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51" presetID="20" presetClass="entr" presetSubtype="0"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edge">
                                      <p:cBhvr>
                                        <p:cTn id="53" dur="2000"/>
                                        <p:tgtEl>
                                          <p:spTgt spid="28"/>
                                        </p:tgtEl>
                                      </p:cBhvr>
                                    </p:animEffect>
                                  </p:childTnLst>
                                </p:cTn>
                              </p:par>
                              <p:par>
                                <p:cTn id="54" presetID="37" presetClass="entr" presetSubtype="0"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1250"/>
                                        <p:tgtEl>
                                          <p:spTgt spid="27"/>
                                        </p:tgtEl>
                                      </p:cBhvr>
                                    </p:animEffect>
                                    <p:anim calcmode="lin" valueType="num">
                                      <p:cBhvr>
                                        <p:cTn id="57" dur="1250" fill="hold"/>
                                        <p:tgtEl>
                                          <p:spTgt spid="27"/>
                                        </p:tgtEl>
                                        <p:attrNameLst>
                                          <p:attrName>ppt_x</p:attrName>
                                        </p:attrNameLst>
                                      </p:cBhvr>
                                      <p:tavLst>
                                        <p:tav tm="0">
                                          <p:val>
                                            <p:strVal val="#ppt_x"/>
                                          </p:val>
                                        </p:tav>
                                        <p:tav tm="100000">
                                          <p:val>
                                            <p:strVal val="#ppt_x"/>
                                          </p:val>
                                        </p:tav>
                                      </p:tavLst>
                                    </p:anim>
                                    <p:anim calcmode="lin" valueType="num">
                                      <p:cBhvr>
                                        <p:cTn id="58" dur="1125" decel="100000" fill="hold"/>
                                        <p:tgtEl>
                                          <p:spTgt spid="27"/>
                                        </p:tgtEl>
                                        <p:attrNameLst>
                                          <p:attrName>ppt_y</p:attrName>
                                        </p:attrNameLst>
                                      </p:cBhvr>
                                      <p:tavLst>
                                        <p:tav tm="0">
                                          <p:val>
                                            <p:strVal val="#ppt_y+1"/>
                                          </p:val>
                                        </p:tav>
                                        <p:tav tm="100000">
                                          <p:val>
                                            <p:strVal val="#ppt_y-.03"/>
                                          </p:val>
                                        </p:tav>
                                      </p:tavLst>
                                    </p:anim>
                                    <p:anim calcmode="lin" valueType="num">
                                      <p:cBhvr>
                                        <p:cTn id="59"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60" presetID="37" presetClass="entr" presetSubtype="0"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1250"/>
                                        <p:tgtEl>
                                          <p:spTgt spid="29"/>
                                        </p:tgtEl>
                                      </p:cBhvr>
                                    </p:animEffect>
                                    <p:anim calcmode="lin" valueType="num">
                                      <p:cBhvr>
                                        <p:cTn id="63" dur="1250" fill="hold"/>
                                        <p:tgtEl>
                                          <p:spTgt spid="29"/>
                                        </p:tgtEl>
                                        <p:attrNameLst>
                                          <p:attrName>ppt_x</p:attrName>
                                        </p:attrNameLst>
                                      </p:cBhvr>
                                      <p:tavLst>
                                        <p:tav tm="0">
                                          <p:val>
                                            <p:strVal val="#ppt_x"/>
                                          </p:val>
                                        </p:tav>
                                        <p:tav tm="100000">
                                          <p:val>
                                            <p:strVal val="#ppt_x"/>
                                          </p:val>
                                        </p:tav>
                                      </p:tavLst>
                                    </p:anim>
                                    <p:anim calcmode="lin" valueType="num">
                                      <p:cBhvr>
                                        <p:cTn id="64" dur="1125" decel="100000" fill="hold"/>
                                        <p:tgtEl>
                                          <p:spTgt spid="29"/>
                                        </p:tgtEl>
                                        <p:attrNameLst>
                                          <p:attrName>ppt_y</p:attrName>
                                        </p:attrNameLst>
                                      </p:cBhvr>
                                      <p:tavLst>
                                        <p:tav tm="0">
                                          <p:val>
                                            <p:strVal val="#ppt_y+1"/>
                                          </p:val>
                                        </p:tav>
                                        <p:tav tm="100000">
                                          <p:val>
                                            <p:strVal val="#ppt_y-.03"/>
                                          </p:val>
                                        </p:tav>
                                      </p:tavLst>
                                    </p:anim>
                                    <p:anim calcmode="lin" valueType="num">
                                      <p:cBhvr>
                                        <p:cTn id="65"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23" grpId="0" animBg="1"/>
      <p:bldP spid="24" grpId="0" animBg="1"/>
      <p:bldP spid="26" grpId="0" animBg="1"/>
      <p:bldP spid="27" grpId="0" animBg="1"/>
      <p:bldP spid="2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D23C-577F-B8D3-492D-880107855D4F}"/>
              </a:ext>
            </a:extLst>
          </p:cNvPr>
          <p:cNvSpPr>
            <a:spLocks noGrp="1"/>
          </p:cNvSpPr>
          <p:nvPr>
            <p:ph type="title"/>
          </p:nvPr>
        </p:nvSpPr>
        <p:spPr>
          <a:xfrm>
            <a:off x="710381" y="639315"/>
            <a:ext cx="8610600" cy="1293028"/>
          </a:xfrm>
        </p:spPr>
        <p:txBody>
          <a:bodyPr/>
          <a:lstStyle/>
          <a:p>
            <a:r>
              <a:rPr lang="en-US" dirty="0"/>
              <a:t>conclusion</a:t>
            </a:r>
            <a:endParaRPr lang="en-MY" dirty="0"/>
          </a:p>
        </p:txBody>
      </p:sp>
      <p:sp>
        <p:nvSpPr>
          <p:cNvPr id="3" name="Content Placeholder 2">
            <a:extLst>
              <a:ext uri="{FF2B5EF4-FFF2-40B4-BE49-F238E27FC236}">
                <a16:creationId xmlns:a16="http://schemas.microsoft.com/office/drawing/2014/main" id="{54096424-3526-1F91-1D31-007144C46CAE}"/>
              </a:ext>
            </a:extLst>
          </p:cNvPr>
          <p:cNvSpPr>
            <a:spLocks noGrp="1"/>
          </p:cNvSpPr>
          <p:nvPr>
            <p:ph idx="1"/>
          </p:nvPr>
        </p:nvSpPr>
        <p:spPr/>
        <p:txBody>
          <a:bodyPr>
            <a:normAutofit lnSpcReduction="10000"/>
          </a:bodyPr>
          <a:lstStyle/>
          <a:p>
            <a:r>
              <a:rPr lang="en-US" dirty="0"/>
              <a:t>We explored the principles of modern website design, the technologies used in its development, and the importance of responsive design for optimal user experience across devices. We discussed the website's functionality, interactivity, and its commitment to search engine optimization (SEO) for improved visibility and organic traffic. The presentation emphasized the website's performance, showcasing its loading speed, optimization techniques, and the positive impact on user engagement. Additionally, we covered the user experience and navigation, emphasizing the user-centered design approach, intuitive navigation, and responsive design. Overall, our website aims to serve the needs of students, enhancing their experience on campus through informative content, user-friendly navigation, and engaging features. We are committed to ongoing improvements and look forward to delivering a valuable online platform for the student community.</a:t>
            </a:r>
            <a:endParaRPr lang="en-MY" dirty="0"/>
          </a:p>
        </p:txBody>
      </p:sp>
    </p:spTree>
    <p:extLst>
      <p:ext uri="{BB962C8B-B14F-4D97-AF65-F5344CB8AC3E}">
        <p14:creationId xmlns:p14="http://schemas.microsoft.com/office/powerpoint/2010/main" val="2417463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75FFC-58B0-A3A3-E273-66EDD558FD9F}"/>
              </a:ext>
            </a:extLst>
          </p:cNvPr>
          <p:cNvSpPr>
            <a:spLocks noGrp="1"/>
          </p:cNvSpPr>
          <p:nvPr>
            <p:ph type="title"/>
          </p:nvPr>
        </p:nvSpPr>
        <p:spPr/>
        <p:txBody>
          <a:bodyPr/>
          <a:lstStyle/>
          <a:p>
            <a:endParaRPr lang="en-MY" dirty="0"/>
          </a:p>
        </p:txBody>
      </p:sp>
      <p:sp>
        <p:nvSpPr>
          <p:cNvPr id="5" name="Rectangle 4">
            <a:extLst>
              <a:ext uri="{FF2B5EF4-FFF2-40B4-BE49-F238E27FC236}">
                <a16:creationId xmlns:a16="http://schemas.microsoft.com/office/drawing/2014/main" id="{7E9A5F5E-808A-2346-73B4-D8B358E1189E}"/>
              </a:ext>
            </a:extLst>
          </p:cNvPr>
          <p:cNvSpPr/>
          <p:nvPr/>
        </p:nvSpPr>
        <p:spPr>
          <a:xfrm>
            <a:off x="2846705" y="949222"/>
            <a:ext cx="6498590" cy="923330"/>
          </a:xfrm>
          <a:prstGeom prst="rect">
            <a:avLst/>
          </a:prstGeom>
          <a:solidFill>
            <a:srgbClr val="00B0F0"/>
          </a:solidFill>
        </p:spPr>
        <p:txBody>
          <a:bodyPr wrap="squar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THANK YOU</a:t>
            </a:r>
            <a:endParaRPr lang="en-MY" sz="54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1266878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8DF87-3CAC-F80A-DC88-A63123D9C7E5}"/>
              </a:ext>
            </a:extLst>
          </p:cNvPr>
          <p:cNvSpPr>
            <a:spLocks noGrp="1"/>
          </p:cNvSpPr>
          <p:nvPr>
            <p:ph type="title"/>
          </p:nvPr>
        </p:nvSpPr>
        <p:spPr>
          <a:xfrm>
            <a:off x="1" y="0"/>
            <a:ext cx="12192000" cy="1017037"/>
          </a:xfrm>
        </p:spPr>
        <p:style>
          <a:lnRef idx="1">
            <a:schemeClr val="dk1"/>
          </a:lnRef>
          <a:fillRef idx="2">
            <a:schemeClr val="dk1"/>
          </a:fillRef>
          <a:effectRef idx="1">
            <a:schemeClr val="dk1"/>
          </a:effectRef>
          <a:fontRef idx="minor">
            <a:schemeClr val="dk1"/>
          </a:fontRef>
        </p:style>
        <p:txBody>
          <a:bodyPr>
            <a:normAutofit/>
          </a:bodyPr>
          <a:lstStyle/>
          <a:p>
            <a:pPr algn="ctr"/>
            <a:r>
              <a:rPr lang="en-US" sz="3600" spc="300" dirty="0">
                <a:solidFill>
                  <a:schemeClr val="tx2">
                    <a:lumMod val="10000"/>
                  </a:schemeClr>
                </a:solidFill>
                <a:latin typeface="Agency FB" panose="020B0503020202020204" pitchFamily="34" charset="0"/>
              </a:rPr>
              <a:t>WEL-COME TO WEBSITE DEMONSTRATION OF FREE STUDENT UNION</a:t>
            </a:r>
            <a:endParaRPr lang="en-MY" sz="3600" spc="300" dirty="0">
              <a:solidFill>
                <a:schemeClr val="tx2">
                  <a:lumMod val="10000"/>
                </a:schemeClr>
              </a:solidFill>
              <a:latin typeface="Agency FB" panose="020B0503020202020204" pitchFamily="34" charset="0"/>
            </a:endParaRPr>
          </a:p>
        </p:txBody>
      </p:sp>
      <p:pic>
        <p:nvPicPr>
          <p:cNvPr id="5" name="Content Placeholder 4" descr="A group of people holding certificates&#10;&#10;Description automatically generated with low confidence">
            <a:extLst>
              <a:ext uri="{FF2B5EF4-FFF2-40B4-BE49-F238E27FC236}">
                <a16:creationId xmlns:a16="http://schemas.microsoft.com/office/drawing/2014/main" id="{B8EA0646-2976-5BF0-5241-BC1BEC4490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9977" y="1544217"/>
            <a:ext cx="10012046" cy="5052526"/>
          </a:xfrm>
        </p:spPr>
      </p:pic>
    </p:spTree>
    <p:extLst>
      <p:ext uri="{BB962C8B-B14F-4D97-AF65-F5344CB8AC3E}">
        <p14:creationId xmlns:p14="http://schemas.microsoft.com/office/powerpoint/2010/main" val="213500812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5342D3-5E41-71E8-ABAE-09FDABCD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0" y="3297116"/>
            <a:ext cx="5243844" cy="3492462"/>
          </a:xfrm>
          <a:prstGeom prst="rect">
            <a:avLst/>
          </a:prstGeom>
        </p:spPr>
      </p:pic>
      <p:sp>
        <p:nvSpPr>
          <p:cNvPr id="2" name="Title 1">
            <a:extLst>
              <a:ext uri="{FF2B5EF4-FFF2-40B4-BE49-F238E27FC236}">
                <a16:creationId xmlns:a16="http://schemas.microsoft.com/office/drawing/2014/main" id="{09C5F73A-67BF-7522-EB7D-DE948426FDDA}"/>
              </a:ext>
            </a:extLst>
          </p:cNvPr>
          <p:cNvSpPr>
            <a:spLocks noGrp="1"/>
          </p:cNvSpPr>
          <p:nvPr>
            <p:ph type="title"/>
          </p:nvPr>
        </p:nvSpPr>
        <p:spPr>
          <a:xfrm>
            <a:off x="462116" y="764373"/>
            <a:ext cx="11044084" cy="1293028"/>
          </a:xfrm>
        </p:spPr>
        <p:txBody>
          <a:bodyPr/>
          <a:lstStyle/>
          <a:p>
            <a:pPr algn="l"/>
            <a:r>
              <a:rPr lang="en-US" spc="600" dirty="0"/>
              <a:t>Modern Websites </a:t>
            </a:r>
            <a:r>
              <a:rPr lang="en-US" sz="2000" i="1" spc="300" dirty="0"/>
              <a:t>(must have):</a:t>
            </a:r>
            <a:endParaRPr lang="en-MY" i="1" spc="300" dirty="0"/>
          </a:p>
        </p:txBody>
      </p:sp>
      <p:sp>
        <p:nvSpPr>
          <p:cNvPr id="3" name="Content Placeholder 2">
            <a:extLst>
              <a:ext uri="{FF2B5EF4-FFF2-40B4-BE49-F238E27FC236}">
                <a16:creationId xmlns:a16="http://schemas.microsoft.com/office/drawing/2014/main" id="{65CA5D80-431E-B2A4-80B1-46C48DB8ECAF}"/>
              </a:ext>
            </a:extLst>
          </p:cNvPr>
          <p:cNvSpPr>
            <a:spLocks noGrp="1"/>
          </p:cNvSpPr>
          <p:nvPr>
            <p:ph idx="1"/>
          </p:nvPr>
        </p:nvSpPr>
        <p:spPr>
          <a:xfrm>
            <a:off x="695129" y="2069502"/>
            <a:ext cx="6517433" cy="4024125"/>
          </a:xfrm>
        </p:spPr>
        <p:style>
          <a:lnRef idx="2">
            <a:schemeClr val="dk1">
              <a:shade val="15000"/>
            </a:schemeClr>
          </a:lnRef>
          <a:fillRef idx="1">
            <a:schemeClr val="dk1"/>
          </a:fillRef>
          <a:effectRef idx="0">
            <a:schemeClr val="dk1"/>
          </a:effectRef>
          <a:fontRef idx="minor">
            <a:schemeClr val="lt1"/>
          </a:fontRef>
        </p:style>
        <p:txBody>
          <a:bodyPr/>
          <a:lstStyle/>
          <a:p>
            <a:pPr>
              <a:lnSpc>
                <a:spcPct val="100000"/>
              </a:lnSpc>
              <a:buFont typeface="Wingdings" panose="05000000000000000000" pitchFamily="2" charset="2"/>
              <a:buChar char="Ø"/>
            </a:pPr>
            <a:r>
              <a:rPr lang="en-US" dirty="0"/>
              <a:t>   Functionality</a:t>
            </a:r>
          </a:p>
          <a:p>
            <a:pPr>
              <a:lnSpc>
                <a:spcPct val="100000"/>
              </a:lnSpc>
              <a:buFont typeface="Wingdings" panose="05000000000000000000" pitchFamily="2" charset="2"/>
              <a:buChar char="Ø"/>
            </a:pPr>
            <a:r>
              <a:rPr lang="en-US" dirty="0"/>
              <a:t>   Performance</a:t>
            </a:r>
          </a:p>
          <a:p>
            <a:pPr>
              <a:lnSpc>
                <a:spcPct val="100000"/>
              </a:lnSpc>
              <a:buFont typeface="Wingdings" panose="05000000000000000000" pitchFamily="2" charset="2"/>
              <a:buChar char="Ø"/>
            </a:pPr>
            <a:r>
              <a:rPr lang="en-US" dirty="0"/>
              <a:t>   Search Engine Optimization (SEO)</a:t>
            </a:r>
          </a:p>
          <a:p>
            <a:pPr>
              <a:lnSpc>
                <a:spcPct val="100000"/>
              </a:lnSpc>
              <a:buFont typeface="Wingdings" panose="05000000000000000000" pitchFamily="2" charset="2"/>
              <a:buChar char="Ø"/>
            </a:pPr>
            <a:r>
              <a:rPr lang="en-US" dirty="0"/>
              <a:t>   Simple and Straight forward UI (Responsive</a:t>
            </a:r>
          </a:p>
          <a:p>
            <a:pPr marL="0" indent="0">
              <a:lnSpc>
                <a:spcPct val="100000"/>
              </a:lnSpc>
              <a:buNone/>
            </a:pPr>
            <a:r>
              <a:rPr lang="en-US" dirty="0"/>
              <a:t>       Design)</a:t>
            </a:r>
            <a:endParaRPr lang="en-MY" dirty="0"/>
          </a:p>
        </p:txBody>
      </p:sp>
      <p:sp>
        <p:nvSpPr>
          <p:cNvPr id="6" name="AutoShape 2" descr="Wallpapers For Laptop Pictures | Download Free Images on Unsplash">
            <a:extLst>
              <a:ext uri="{FF2B5EF4-FFF2-40B4-BE49-F238E27FC236}">
                <a16:creationId xmlns:a16="http://schemas.microsoft.com/office/drawing/2014/main" id="{8A773F43-0704-FD57-7633-4D5A1BBC4168}"/>
              </a:ext>
            </a:extLst>
          </p:cNvPr>
          <p:cNvSpPr>
            <a:spLocks noChangeAspect="1" noChangeArrowheads="1"/>
          </p:cNvSpPr>
          <p:nvPr/>
        </p:nvSpPr>
        <p:spPr bwMode="auto">
          <a:xfrm>
            <a:off x="6960636" y="264365"/>
            <a:ext cx="4536235" cy="45362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256210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and typing on computer keyboard in the dark 2232508 Stock Photo at Vecteezy">
            <a:extLst>
              <a:ext uri="{FF2B5EF4-FFF2-40B4-BE49-F238E27FC236}">
                <a16:creationId xmlns:a16="http://schemas.microsoft.com/office/drawing/2014/main" id="{E5FF0F36-3CF8-287C-B4A5-7095DA27C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6525" y="3022266"/>
            <a:ext cx="5705475" cy="381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F533830-E167-C95A-9014-A32515AB182A}"/>
              </a:ext>
            </a:extLst>
          </p:cNvPr>
          <p:cNvSpPr>
            <a:spLocks noGrp="1"/>
          </p:cNvSpPr>
          <p:nvPr>
            <p:ph type="title"/>
          </p:nvPr>
        </p:nvSpPr>
        <p:spPr>
          <a:xfrm>
            <a:off x="480551" y="298580"/>
            <a:ext cx="11230897" cy="1632155"/>
          </a:xfrm>
        </p:spPr>
        <p:txBody>
          <a:bodyPr/>
          <a:lstStyle/>
          <a:p>
            <a:pPr algn="l"/>
            <a:r>
              <a:rPr lang="en-US" spc="600" dirty="0"/>
              <a:t>Functionality of our website</a:t>
            </a:r>
            <a:endParaRPr lang="en-MY" spc="600" dirty="0"/>
          </a:p>
        </p:txBody>
      </p:sp>
      <p:sp>
        <p:nvSpPr>
          <p:cNvPr id="3" name="Content Placeholder 2">
            <a:extLst>
              <a:ext uri="{FF2B5EF4-FFF2-40B4-BE49-F238E27FC236}">
                <a16:creationId xmlns:a16="http://schemas.microsoft.com/office/drawing/2014/main" id="{CBC3B116-2E15-AF52-08F8-2711A84F2002}"/>
              </a:ext>
            </a:extLst>
          </p:cNvPr>
          <p:cNvSpPr>
            <a:spLocks noGrp="1"/>
          </p:cNvSpPr>
          <p:nvPr>
            <p:ph idx="1"/>
          </p:nvPr>
        </p:nvSpPr>
        <p:spPr>
          <a:xfrm>
            <a:off x="480551" y="2426912"/>
            <a:ext cx="7529802" cy="2321416"/>
          </a:xfrm>
        </p:spPr>
        <p:txBody>
          <a:bodyPr/>
          <a:lstStyle/>
          <a:p>
            <a:pPr>
              <a:buSzPct val="106000"/>
              <a:buFont typeface="Wingdings" panose="05000000000000000000" pitchFamily="2" charset="2"/>
              <a:buChar char="Ø"/>
            </a:pPr>
            <a:r>
              <a:rPr lang="en-US" dirty="0"/>
              <a:t>   Interaction with FSU community.</a:t>
            </a:r>
          </a:p>
          <a:p>
            <a:pPr>
              <a:buSzPct val="106000"/>
              <a:buFont typeface="Wingdings" panose="05000000000000000000" pitchFamily="2" charset="2"/>
              <a:buChar char="Ø"/>
            </a:pPr>
            <a:r>
              <a:rPr lang="en-US" dirty="0"/>
              <a:t>   Provide details About FSU members and its works.</a:t>
            </a:r>
          </a:p>
          <a:p>
            <a:pPr>
              <a:buSzPct val="106000"/>
              <a:buFont typeface="Wingdings" panose="05000000000000000000" pitchFamily="2" charset="2"/>
              <a:buChar char="Ø"/>
            </a:pPr>
            <a:r>
              <a:rPr lang="en-US" dirty="0"/>
              <a:t>   Shows recent notices/news.</a:t>
            </a:r>
          </a:p>
          <a:p>
            <a:pPr>
              <a:buSzPct val="106000"/>
              <a:buFont typeface="Wingdings" panose="05000000000000000000" pitchFamily="2" charset="2"/>
              <a:buChar char="Ø"/>
            </a:pPr>
            <a:r>
              <a:rPr lang="en-US" dirty="0"/>
              <a:t>   Information about upcoming events.</a:t>
            </a:r>
          </a:p>
          <a:p>
            <a:pPr marL="0" indent="0">
              <a:buSzPct val="106000"/>
              <a:buNone/>
            </a:pPr>
            <a:endParaRPr lang="en-MY" dirty="0"/>
          </a:p>
        </p:txBody>
      </p:sp>
    </p:spTree>
    <p:extLst>
      <p:ext uri="{BB962C8B-B14F-4D97-AF65-F5344CB8AC3E}">
        <p14:creationId xmlns:p14="http://schemas.microsoft.com/office/powerpoint/2010/main" val="19114080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9228" y="1728127"/>
            <a:ext cx="4312301" cy="1293028"/>
          </a:xfrm>
        </p:spPr>
        <p:txBody>
          <a:bodyPr>
            <a:normAutofit/>
          </a:bodyPr>
          <a:lstStyle/>
          <a:p>
            <a:pPr algn="ctr"/>
            <a:r>
              <a:rPr lang="en-US" spc="600" dirty="0"/>
              <a:t>Interaction </a:t>
            </a:r>
            <a:br>
              <a:rPr lang="en-US" spc="600" dirty="0"/>
            </a:br>
            <a:r>
              <a:rPr lang="en-US" spc="600" dirty="0"/>
              <a:t>with </a:t>
            </a:r>
            <a:r>
              <a:rPr lang="en-US" spc="600" dirty="0" err="1"/>
              <a:t>fsu</a:t>
            </a:r>
            <a:endParaRPr lang="en-US" spc="600" dirty="0"/>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28734"/>
            <a:ext cx="3260502" cy="6600528"/>
          </a:xfrm>
          <a:prstGeom prst="rect">
            <a:avLst/>
          </a:prstGeom>
        </p:spPr>
      </p:pic>
      <p:sp>
        <p:nvSpPr>
          <p:cNvPr id="12" name="TextBox 11">
            <a:extLst>
              <a:ext uri="{FF2B5EF4-FFF2-40B4-BE49-F238E27FC236}">
                <a16:creationId xmlns:a16="http://schemas.microsoft.com/office/drawing/2014/main" id="{4687E29F-D738-508C-0F33-5A59589C330A}"/>
              </a:ext>
            </a:extLst>
          </p:cNvPr>
          <p:cNvSpPr txBox="1"/>
          <p:nvPr/>
        </p:nvSpPr>
        <p:spPr>
          <a:xfrm>
            <a:off x="587829" y="3428998"/>
            <a:ext cx="3260502" cy="1754326"/>
          </a:xfrm>
          <a:prstGeom prst="rect">
            <a:avLst/>
          </a:prstGeom>
          <a:noFill/>
        </p:spPr>
        <p:txBody>
          <a:bodyPr wrap="square" rtlCol="0">
            <a:spAutoFit/>
          </a:bodyPr>
          <a:lstStyle/>
          <a:p>
            <a:pPr marL="285750" indent="-285750">
              <a:buFont typeface="Wingdings" panose="05000000000000000000" pitchFamily="2" charset="2"/>
              <a:buChar char="§"/>
            </a:pPr>
            <a:r>
              <a:rPr lang="en-US" dirty="0"/>
              <a:t>Able to send message through contact from.</a:t>
            </a:r>
          </a:p>
          <a:p>
            <a:endParaRPr lang="en-US" dirty="0"/>
          </a:p>
          <a:p>
            <a:pPr marL="285750" indent="-285750">
              <a:buFont typeface="Wingdings" panose="05000000000000000000" pitchFamily="2" charset="2"/>
              <a:buChar char="§"/>
            </a:pPr>
            <a:r>
              <a:rPr lang="en-US" dirty="0"/>
              <a:t>Able to send complains, feedback through complain from.</a:t>
            </a:r>
          </a:p>
        </p:txBody>
      </p:sp>
    </p:spTree>
    <p:extLst>
      <p:ext uri="{BB962C8B-B14F-4D97-AF65-F5344CB8AC3E}">
        <p14:creationId xmlns:p14="http://schemas.microsoft.com/office/powerpoint/2010/main" val="2109987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536510" y="2782486"/>
            <a:ext cx="3853543" cy="1293028"/>
          </a:xfrm>
        </p:spPr>
        <p:txBody>
          <a:bodyPr/>
          <a:lstStyle/>
          <a:p>
            <a:pPr algn="ctr"/>
            <a:r>
              <a:rPr lang="en-US" spc="600" dirty="0"/>
              <a:t>Preview</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pic>
        <p:nvPicPr>
          <p:cNvPr id="3" name="Content Placeholder 9">
            <a:extLst>
              <a:ext uri="{FF2B5EF4-FFF2-40B4-BE49-F238E27FC236}">
                <a16:creationId xmlns:a16="http://schemas.microsoft.com/office/drawing/2014/main" id="{9F3D3028-D4C6-BE1E-F4E4-A735BA64D50D}"/>
              </a:ext>
            </a:extLst>
          </p:cNvPr>
          <p:cNvPicPr>
            <a:picLocks noChangeAspect="1"/>
          </p:cNvPicPr>
          <p:nvPr/>
        </p:nvPicPr>
        <p:blipFill>
          <a:blip r:embed="rId3">
            <a:extLst>
              <a:ext uri="{28A0092B-C50C-407E-A947-70E740481C1C}">
                <a14:useLocalDpi xmlns:a14="http://schemas.microsoft.com/office/drawing/2010/main" val="0"/>
              </a:ext>
            </a:extLst>
          </a:blip>
          <a:srcRect t="4451" b="4451"/>
          <a:stretch/>
        </p:blipFill>
        <p:spPr>
          <a:xfrm>
            <a:off x="8713785" y="77416"/>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spTree>
    <p:extLst>
      <p:ext uri="{BB962C8B-B14F-4D97-AF65-F5344CB8AC3E}">
        <p14:creationId xmlns:p14="http://schemas.microsoft.com/office/powerpoint/2010/main" val="406253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67951" y="-7199"/>
            <a:ext cx="12605657" cy="1293028"/>
          </a:xfrm>
        </p:spPr>
        <p:txBody>
          <a:bodyPr>
            <a:normAutofit/>
          </a:bodyPr>
          <a:lstStyle/>
          <a:p>
            <a:pPr algn="ctr"/>
            <a:r>
              <a:rPr lang="en-US" sz="4800" spc="600" dirty="0"/>
              <a:t>About page</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4034" y="1032915"/>
            <a:ext cx="10143931" cy="5825085"/>
          </a:xfrm>
        </p:spPr>
      </p:pic>
    </p:spTree>
    <p:extLst>
      <p:ext uri="{BB962C8B-B14F-4D97-AF65-F5344CB8AC3E}">
        <p14:creationId xmlns:p14="http://schemas.microsoft.com/office/powerpoint/2010/main" val="1441575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spc="600" dirty="0"/>
              <a:t>Members details</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283181227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334</TotalTime>
  <Words>360</Words>
  <Application>Microsoft Office PowerPoint</Application>
  <PresentationFormat>Widescreen</PresentationFormat>
  <Paragraphs>47</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Agency FB</vt:lpstr>
      <vt:lpstr>Algerian</vt:lpstr>
      <vt:lpstr>Arabic Typesetting</vt:lpstr>
      <vt:lpstr>Arial</vt:lpstr>
      <vt:lpstr>Century Gothic</vt:lpstr>
      <vt:lpstr>Wingdings</vt:lpstr>
      <vt:lpstr>Vapor Trail</vt:lpstr>
      <vt:lpstr>PowerPoint Presentation</vt:lpstr>
      <vt:lpstr>Team members</vt:lpstr>
      <vt:lpstr>WEL-COME TO WEBSITE DEMONSTRATION OF FREE STUDENT UNION</vt:lpstr>
      <vt:lpstr>Modern Websites (must have):</vt:lpstr>
      <vt:lpstr>Functionality of our website</vt:lpstr>
      <vt:lpstr>Interaction  with fsu</vt:lpstr>
      <vt:lpstr>Preview</vt:lpstr>
      <vt:lpstr>About page</vt:lpstr>
      <vt:lpstr>Members details</vt:lpstr>
      <vt:lpstr>Gallery</vt:lpstr>
      <vt:lpstr>Show recent notices</vt:lpstr>
      <vt:lpstr>Info about events</vt:lpstr>
      <vt:lpstr>performance</vt:lpstr>
      <vt:lpstr>Search engine optimization</vt:lpstr>
      <vt:lpstr>Responsive design</vt:lpstr>
      <vt:lpstr>Responsive design</vt:lpstr>
      <vt:lpstr>Responsive design</vt:lpstr>
      <vt:lpstr>Technologies used:</vt:lpstr>
      <vt:lpstr>Live website  demonstration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utsab pandey</dc:creator>
  <cp:lastModifiedBy>Anurag Dahal</cp:lastModifiedBy>
  <cp:revision>9</cp:revision>
  <dcterms:created xsi:type="dcterms:W3CDTF">2023-06-28T11:40:31Z</dcterms:created>
  <dcterms:modified xsi:type="dcterms:W3CDTF">2023-06-29T06:33:10Z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2023-06-28T15:05:16Z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09fbbda1-13e0-45ec-aa38-ae10d1f99608</vt:lpwstr>
  </property>
  <property fmtid="{D5CDD505-2E9C-101B-9397-08002B2CF9AE}" pid="7" name="MSIP_Label_defa4170-0d19-0005-0004-bc88714345d2_ActionId">
    <vt:lpwstr>8cf6e522-2be4-4bff-addb-a6dd0392be4c</vt:lpwstr>
  </property>
  <property fmtid="{D5CDD505-2E9C-101B-9397-08002B2CF9AE}" pid="8" name="MSIP_Label_defa4170-0d19-0005-0004-bc88714345d2_ContentBits">
    <vt:lpwstr>0</vt:lpwstr>
  </property>
</Properties>
</file>

<file path=docProps/thumbnail.jpeg>
</file>